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15271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66758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65331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55241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79153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70204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58520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23669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77498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27500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14228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A5FC7-9A58-4E8D-B795-46F8436DAD6B}" type="datetimeFigureOut">
              <a:rPr lang="en-ZW" smtClean="0"/>
              <a:t>4/3/2025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E4D79-7917-49BD-9D48-BD38339F1CE4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29372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, logo, arrow&#10;&#10;Description automatically generated">
            <a:extLst>
              <a:ext uri="{FF2B5EF4-FFF2-40B4-BE49-F238E27FC236}">
                <a16:creationId xmlns:a16="http://schemas.microsoft.com/office/drawing/2014/main" id="{E8337F01-3547-441F-EB9C-4CEAAC7AA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0119" y="5923340"/>
            <a:ext cx="886656" cy="8726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46231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240203"/>
              </p:ext>
            </p:extLst>
          </p:nvPr>
        </p:nvGraphicFramePr>
        <p:xfrm>
          <a:off x="57447" y="-150400"/>
          <a:ext cx="12191999" cy="7052208"/>
        </p:xfrm>
        <a:graphic>
          <a:graphicData uri="http://schemas.openxmlformats.org/drawingml/2006/table">
            <a:tbl>
              <a:tblPr/>
              <a:tblGrid>
                <a:gridCol w="1348026">
                  <a:extLst>
                    <a:ext uri="{9D8B030D-6E8A-4147-A177-3AD203B41FA5}">
                      <a16:colId xmlns:a16="http://schemas.microsoft.com/office/drawing/2014/main" val="3598973073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2858278132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286445754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1120701251"/>
                    </a:ext>
                  </a:extLst>
                </a:gridCol>
                <a:gridCol w="1344441">
                  <a:extLst>
                    <a:ext uri="{9D8B030D-6E8A-4147-A177-3AD203B41FA5}">
                      <a16:colId xmlns:a16="http://schemas.microsoft.com/office/drawing/2014/main" val="283697129"/>
                    </a:ext>
                  </a:extLst>
                </a:gridCol>
                <a:gridCol w="1351611">
                  <a:extLst>
                    <a:ext uri="{9D8B030D-6E8A-4147-A177-3AD203B41FA5}">
                      <a16:colId xmlns:a16="http://schemas.microsoft.com/office/drawing/2014/main" val="3534110841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1026092199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1454696228"/>
                    </a:ext>
                  </a:extLst>
                </a:gridCol>
                <a:gridCol w="1407791">
                  <a:extLst>
                    <a:ext uri="{9D8B030D-6E8A-4147-A177-3AD203B41FA5}">
                      <a16:colId xmlns:a16="http://schemas.microsoft.com/office/drawing/2014/main" val="3349114999"/>
                    </a:ext>
                  </a:extLst>
                </a:gridCol>
              </a:tblGrid>
              <a:tr h="612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Union Tourn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DATE: 3-2-22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#1 Singles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LAFORTUNE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497052"/>
                  </a:ext>
                </a:extLst>
              </a:tr>
              <a:tr h="612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314439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 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Dutch Prather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     BA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228780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Metro  0,3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Metro 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BK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 1,0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 2,1 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559319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800" b="1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7</a:t>
                      </a:r>
                      <a:r>
                        <a:rPr lang="en-US" sz="800" b="1" baseline="30000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Place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921293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Sand Springs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Christian Huntley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Stillwater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520565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BTW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Metro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 dirty="0">
                          <a:effectLst/>
                          <a:latin typeface="Times New Roman"/>
                        </a:rPr>
                        <a:t>A</a:t>
                      </a: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1,1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396970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2,</a:t>
                      </a:r>
                      <a:r>
                        <a:rPr lang="en-US" sz="800" b="1" u="sng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00" b="1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(14)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778771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Ruben </a:t>
                      </a:r>
                      <a:r>
                        <a:rPr lang="en-ZW" sz="800" b="1" err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Platvoet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478165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BTW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BTW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 2,6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06436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774390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BTW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Ian Brim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BK 2,1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772948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b="1" u="sng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800" b="1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5 10-7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59608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029244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Owen Fellrath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717917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NOAH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Heritage Hall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 HH 1,0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233411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899613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NOAH 2,2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F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Joshua Marsh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  <a:endParaRPr lang="en-ZW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52863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NOAH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1, </a:t>
                      </a: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4 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10-4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458952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589396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Tyson Stuart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595907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  Owasso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Owasso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Bixby 0,1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230369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NOAH     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 Bixby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616257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Consolation Champ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 2,1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Walker Nelson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  4,3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Champion</a:t>
                      </a:r>
                      <a:endParaRPr lang="en-ZW" sz="8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053522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800" b="1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Bixby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800" b="1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en-US" sz="800" b="1" u="sng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00" b="1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10-8</a:t>
                      </a: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618528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2,0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   Union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253194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Taytum Jones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44283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McAlester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North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Ed North 0,0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540857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800360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   River 5,2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G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Wyatt Phillips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  <a:endParaRPr lang="en-ZW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Ed North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735786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McAlester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 3,</a:t>
                      </a: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3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(3)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420708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658864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Quinn Steenson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718666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</a:t>
                      </a:r>
                      <a:r>
                        <a:rPr lang="en-ZW" sz="800" b="1" dirty="0" err="1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Riverfield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err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Riverfield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Cascia Hall 0,1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169222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60150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River 2,5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Ben Kendrick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 5,5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89358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Cascia Hall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299246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499098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Maddox Krueger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790142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 Union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Stillwater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Stillwater 1,2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015587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225110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   Union 5,3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H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Matt Nguyen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D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  Ed Mem 3,3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903559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Union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811618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794911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Cameron Salisbury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612168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Sand Springs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Sand Springs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Ed Mem  0,0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109855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150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Luke Bishop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457855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          Metro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Mem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BA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708676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  3,6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E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A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 HH 1,2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709250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468809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Owasso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  HH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175647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  3,1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 dirty="0">
                          <a:effectLst/>
                          <a:latin typeface="Times New Roman"/>
                        </a:rPr>
                        <a:t>Loser F</a:t>
                      </a: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B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642041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MCA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Cascia Hall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5</a:t>
                      </a:r>
                      <a:r>
                        <a:rPr lang="en-US" sz="800" b="1" baseline="30000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Place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097657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 McAlester 1,0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G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Loser C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Cascia Hall 3,2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6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3 10-7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126537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714601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Sand springs</a:t>
                      </a: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          Stillwater</a:t>
                      </a:r>
                    </a:p>
                  </a:txBody>
                  <a:tcPr marL="38360" marR="3836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039709"/>
                  </a:ext>
                </a:extLst>
              </a:tr>
              <a:tr h="918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i="1" kern="0">
                          <a:effectLst/>
                          <a:latin typeface="Times New Roman"/>
                        </a:rPr>
                        <a:t>Loser H</a:t>
                      </a:r>
                      <a:endParaRPr lang="en-ZW" sz="600" b="1" i="1" kern="0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i="1">
                          <a:effectLst/>
                          <a:latin typeface="Times New Roman"/>
                        </a:rPr>
                        <a:t>Loser D</a:t>
                      </a:r>
                      <a:endParaRPr lang="en-ZW" sz="600" b="1" i="1">
                        <a:effectLst/>
                        <a:latin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360" marR="383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38408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581802" y="5934670"/>
            <a:ext cx="3028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#1 Singles</a:t>
            </a:r>
          </a:p>
        </p:txBody>
      </p:sp>
    </p:spTree>
    <p:extLst>
      <p:ext uri="{BB962C8B-B14F-4D97-AF65-F5344CB8AC3E}">
        <p14:creationId xmlns:p14="http://schemas.microsoft.com/office/powerpoint/2010/main" val="2544213656"/>
      </p:ext>
    </p:extLst>
  </p:cSld>
  <p:clrMapOvr>
    <a:masterClrMapping/>
  </p:clrMapOvr>
  <p:transition spd="med" advTm="10473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, logo, arrow&#10;&#10;Description automatically generated">
            <a:extLst>
              <a:ext uri="{FF2B5EF4-FFF2-40B4-BE49-F238E27FC236}">
                <a16:creationId xmlns:a16="http://schemas.microsoft.com/office/drawing/2014/main" id="{30EBF7BA-7318-A54F-65FB-DC835F029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396" y="5871745"/>
            <a:ext cx="928601" cy="9139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006"/>
            <a:ext cx="12191998" cy="673699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424008"/>
              </p:ext>
            </p:extLst>
          </p:nvPr>
        </p:nvGraphicFramePr>
        <p:xfrm>
          <a:off x="0" y="-91440"/>
          <a:ext cx="12191998" cy="7053185"/>
        </p:xfrm>
        <a:graphic>
          <a:graphicData uri="http://schemas.openxmlformats.org/drawingml/2006/table">
            <a:tbl>
              <a:tblPr/>
              <a:tblGrid>
                <a:gridCol w="1348026">
                  <a:extLst>
                    <a:ext uri="{9D8B030D-6E8A-4147-A177-3AD203B41FA5}">
                      <a16:colId xmlns:a16="http://schemas.microsoft.com/office/drawing/2014/main" val="4286388617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4075690021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3309680856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2119131907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2371389904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421009511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146123129"/>
                    </a:ext>
                  </a:extLst>
                </a:gridCol>
                <a:gridCol w="1348026">
                  <a:extLst>
                    <a:ext uri="{9D8B030D-6E8A-4147-A177-3AD203B41FA5}">
                      <a16:colId xmlns:a16="http://schemas.microsoft.com/office/drawing/2014/main" val="1171238338"/>
                    </a:ext>
                  </a:extLst>
                </a:gridCol>
                <a:gridCol w="1407790">
                  <a:extLst>
                    <a:ext uri="{9D8B030D-6E8A-4147-A177-3AD203B41FA5}">
                      <a16:colId xmlns:a16="http://schemas.microsoft.com/office/drawing/2014/main" val="1928235260"/>
                    </a:ext>
                  </a:extLst>
                </a:gridCol>
              </a:tblGrid>
              <a:tr h="533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 Tourn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DATE: 3-2-22</a:t>
                      </a:r>
                      <a:endParaRPr lang="en-ZW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#2 Singles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LAFORTUNE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112369"/>
                  </a:ext>
                </a:extLst>
              </a:tr>
              <a:tr h="533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740124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Eli Lemley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38872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HH   0,1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Stillwater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Mem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 Mem 0,0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  5,2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570166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800" b="1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7</a:t>
                      </a:r>
                      <a:r>
                        <a:rPr lang="en-US" sz="800" b="1" baseline="30000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Place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54098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SS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Jesse McKee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352264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Stillwater 1,2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Stillwater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endParaRPr lang="en-ZW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 1,1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32961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55252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Ashton Haynes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61289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Metro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Metro 3,1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52112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279530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Stillwater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Jon </a:t>
                      </a:r>
                      <a:r>
                        <a:rPr lang="en-ZW" sz="800" b="1" err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Schieper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 2,0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411379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3-2 injury def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NOAH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89231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359714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Pierce Durbin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955999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Broken Arrow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Owasso 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49935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4, </a:t>
                      </a: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3, 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(2)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992578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 6,3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F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Isaiah Warren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B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 0,0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414652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Owasso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497829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977592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Max Blasdel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55609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HH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Heritage Hall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 2,3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697188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   0,1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Bye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430860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Consolation Champ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McAlester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Caleb Walton</a:t>
                      </a:r>
                      <a:endParaRPr lang="en-US" dirty="0"/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   0,3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Champion</a:t>
                      </a:r>
                      <a:endParaRPr lang="en-ZW" sz="8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29241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Cascia Hall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1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1 10-6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511778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McAlester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Ed North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9723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Caleb Seba 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855028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Edmond North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North 1,3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65917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35737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G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Roman Attisha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C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North 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477056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0,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2,(3)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BTW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5,</a:t>
                      </a: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1,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(5)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21356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8972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Cole Patterson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208801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err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Riverfield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 0,1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021249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86612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 1,0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Ethan Richmond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0,0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795951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Bixby</a:t>
                      </a:r>
                      <a:endParaRPr lang="en-US"/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96091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90074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Adham </a:t>
                      </a:r>
                      <a:r>
                        <a:rPr lang="en-ZW" sz="800" b="1" err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Dehya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159972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SS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Union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 0,1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05660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735102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McAlester 6,5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H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Brett Becker 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D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1,2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60341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Sand Springs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770511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7256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Crawford Hestor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62133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McAlester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McAlester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0,0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438667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33748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Landon Wong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331282"/>
                  </a:ext>
                </a:extLst>
              </a:tr>
              <a:tr h="134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BK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Metro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750293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E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A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  1,1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194"/>
                  </a:ext>
                </a:extLst>
              </a:tr>
              <a:tr h="106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4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6 10-6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750376"/>
                  </a:ext>
                </a:extLst>
              </a:tr>
              <a:tr h="10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Owasso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223789"/>
                  </a:ext>
                </a:extLst>
              </a:tr>
              <a:tr h="10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   4,2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 dirty="0">
                          <a:effectLst/>
                          <a:latin typeface="Times New Roman"/>
                        </a:rPr>
                        <a:t>Loser F</a:t>
                      </a: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B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Bixby  6,4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865532"/>
                  </a:ext>
                </a:extLst>
              </a:tr>
              <a:tr h="10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543835"/>
                  </a:ext>
                </a:extLst>
              </a:tr>
              <a:tr h="10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 2,0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G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C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 1,1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254714"/>
                  </a:ext>
                </a:extLst>
              </a:tr>
              <a:tr h="10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379555"/>
                  </a:ext>
                </a:extLst>
              </a:tr>
              <a:tr h="10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SS</a:t>
                      </a: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</a:t>
                      </a:r>
                    </a:p>
                  </a:txBody>
                  <a:tcPr marL="37768" marR="3776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076376"/>
                  </a:ext>
                </a:extLst>
              </a:tr>
              <a:tr h="10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H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D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768" marR="377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0714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581803" y="5934670"/>
            <a:ext cx="3028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#2 Singles</a:t>
            </a:r>
          </a:p>
        </p:txBody>
      </p:sp>
    </p:spTree>
    <p:extLst>
      <p:ext uri="{BB962C8B-B14F-4D97-AF65-F5344CB8AC3E}">
        <p14:creationId xmlns:p14="http://schemas.microsoft.com/office/powerpoint/2010/main" val="427298326"/>
      </p:ext>
    </p:extLst>
  </p:cSld>
  <p:clrMapOvr>
    <a:masterClrMapping/>
  </p:clrMapOvr>
  <p:transition spd="med" advTm="11247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logo, arrow&#10;&#10;Description automatically generated">
            <a:extLst>
              <a:ext uri="{FF2B5EF4-FFF2-40B4-BE49-F238E27FC236}">
                <a16:creationId xmlns:a16="http://schemas.microsoft.com/office/drawing/2014/main" id="{7D3E35BD-0018-8CAA-492C-DF3C8DF84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396" y="5871745"/>
            <a:ext cx="928601" cy="9139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35"/>
            <a:ext cx="12192000" cy="665670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215728"/>
              </p:ext>
            </p:extLst>
          </p:nvPr>
        </p:nvGraphicFramePr>
        <p:xfrm>
          <a:off x="-4" y="-96387"/>
          <a:ext cx="12192007" cy="7040880"/>
        </p:xfrm>
        <a:graphic>
          <a:graphicData uri="http://schemas.openxmlformats.org/drawingml/2006/table">
            <a:tbl>
              <a:tblPr/>
              <a:tblGrid>
                <a:gridCol w="1348027">
                  <a:extLst>
                    <a:ext uri="{9D8B030D-6E8A-4147-A177-3AD203B41FA5}">
                      <a16:colId xmlns:a16="http://schemas.microsoft.com/office/drawing/2014/main" val="294418225"/>
                    </a:ext>
                  </a:extLst>
                </a:gridCol>
                <a:gridCol w="1348027">
                  <a:extLst>
                    <a:ext uri="{9D8B030D-6E8A-4147-A177-3AD203B41FA5}">
                      <a16:colId xmlns:a16="http://schemas.microsoft.com/office/drawing/2014/main" val="350592381"/>
                    </a:ext>
                  </a:extLst>
                </a:gridCol>
                <a:gridCol w="1348027">
                  <a:extLst>
                    <a:ext uri="{9D8B030D-6E8A-4147-A177-3AD203B41FA5}">
                      <a16:colId xmlns:a16="http://schemas.microsoft.com/office/drawing/2014/main" val="2029604398"/>
                    </a:ext>
                  </a:extLst>
                </a:gridCol>
                <a:gridCol w="1348027">
                  <a:extLst>
                    <a:ext uri="{9D8B030D-6E8A-4147-A177-3AD203B41FA5}">
                      <a16:colId xmlns:a16="http://schemas.microsoft.com/office/drawing/2014/main" val="1549482979"/>
                    </a:ext>
                  </a:extLst>
                </a:gridCol>
                <a:gridCol w="1348027">
                  <a:extLst>
                    <a:ext uri="{9D8B030D-6E8A-4147-A177-3AD203B41FA5}">
                      <a16:colId xmlns:a16="http://schemas.microsoft.com/office/drawing/2014/main" val="3922986201"/>
                    </a:ext>
                  </a:extLst>
                </a:gridCol>
                <a:gridCol w="1348027">
                  <a:extLst>
                    <a:ext uri="{9D8B030D-6E8A-4147-A177-3AD203B41FA5}">
                      <a16:colId xmlns:a16="http://schemas.microsoft.com/office/drawing/2014/main" val="831065355"/>
                    </a:ext>
                  </a:extLst>
                </a:gridCol>
                <a:gridCol w="1348027">
                  <a:extLst>
                    <a:ext uri="{9D8B030D-6E8A-4147-A177-3AD203B41FA5}">
                      <a16:colId xmlns:a16="http://schemas.microsoft.com/office/drawing/2014/main" val="2201668220"/>
                    </a:ext>
                  </a:extLst>
                </a:gridCol>
                <a:gridCol w="1348027">
                  <a:extLst>
                    <a:ext uri="{9D8B030D-6E8A-4147-A177-3AD203B41FA5}">
                      <a16:colId xmlns:a16="http://schemas.microsoft.com/office/drawing/2014/main" val="1741432484"/>
                    </a:ext>
                  </a:extLst>
                </a:gridCol>
                <a:gridCol w="1407791">
                  <a:extLst>
                    <a:ext uri="{9D8B030D-6E8A-4147-A177-3AD203B41FA5}">
                      <a16:colId xmlns:a16="http://schemas.microsoft.com/office/drawing/2014/main" val="3574453321"/>
                    </a:ext>
                  </a:extLst>
                </a:gridCol>
              </a:tblGrid>
              <a:tr h="542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 Tourn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DATE: 3-2-22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#1 Doubles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UTC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134965"/>
                  </a:ext>
                </a:extLst>
              </a:tr>
              <a:tr h="542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689544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 X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Franklin/Solomon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344973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  1,5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 Union Extra</a:t>
                      </a:r>
                      <a:endParaRPr lang="en-ZW" sz="800" b="1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N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 Edmond North</a:t>
                      </a:r>
                      <a:endParaRPr lang="en-ZW" sz="800" b="1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677373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800" b="1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7</a:t>
                      </a:r>
                      <a:r>
                        <a:rPr lang="en-US" sz="800" b="1" baseline="30000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Place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585041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Chatmon/Tran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5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2 10-4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868595"/>
                  </a:ext>
                </a:extLst>
              </a:tr>
              <a:tr h="108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 3,2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E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Union Extra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endParaRPr lang="en-ZW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North 0,0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49439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415824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Kayser/T. Prather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57258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Bishop Kelley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5,2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060941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1000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Owasso 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Gottipati/Smith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North 2,0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133554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3,</a:t>
                      </a:r>
                      <a:r>
                        <a:rPr lang="en-US" sz="800" b="1" u="sng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800" b="1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,(9)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Heritage Hall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900836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169839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Henness/Hua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374569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Owasso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 1,0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481253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817723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Owasso 4,2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Henry/Sanders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B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 3,1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955283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Owasso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842610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10127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Chesher/Ramirez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873665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River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err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Riverfield</a:t>
                      </a:r>
                      <a:endParaRPr lang="en-ZW" sz="800" b="1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 0,0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2104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  4,3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HH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 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266251"/>
                  </a:ext>
                </a:extLst>
              </a:tr>
              <a:tr h="108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Consolation Champ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  4,2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Grotts/Russell</a:t>
                      </a:r>
                      <a:endParaRPr lang="en-US"/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Champion</a:t>
                      </a:r>
                      <a:endParaRPr lang="en-ZW" sz="8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874859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Bixby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800" b="1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5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6 10-4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819478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McAlester 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Stillwater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6,</a:t>
                      </a: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3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11-9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24476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err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Dosev</a:t>
                      </a: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/Irwin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922442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McAlester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Stillwater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Stillwater 0,1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758621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786748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McAlester 1,4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err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Lungstrum</a:t>
                      </a: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/Whaley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  <a:endParaRPr lang="en-ZW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Stillwater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619473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McAlester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3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4,(2)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965438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404650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Bartels/Hardy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130692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Metro Christian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 0,3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313963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930025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 3,6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Stallings/Warren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Ed Mem 4,1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36238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Cascia Hall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482458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514642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Andrade/Darby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24155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Union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 3,3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571078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886021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H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Poskey/Ricketts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D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 0,0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159884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3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 3, (6)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BTW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766289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569147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Bigler/Bigler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863708"/>
                  </a:ext>
                </a:extLst>
              </a:tr>
              <a:tr h="702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NOAH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 0,0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143506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136493"/>
                  </a:ext>
                </a:extLst>
              </a:tr>
              <a:tr h="107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S.Morrison</a:t>
                      </a: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/Bailey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15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Mem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390167"/>
                  </a:ext>
                </a:extLst>
              </a:tr>
              <a:tr h="103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 4,5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E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A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704112"/>
                  </a:ext>
                </a:extLst>
              </a:tr>
              <a:tr h="1005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4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. 3, (11)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179729"/>
                  </a:ext>
                </a:extLst>
              </a:tr>
              <a:tr h="1005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385419"/>
                  </a:ext>
                </a:extLst>
              </a:tr>
              <a:tr h="1005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  1,1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 dirty="0">
                          <a:effectLst/>
                          <a:latin typeface="Times New Roman"/>
                        </a:rPr>
                        <a:t>Loser F</a:t>
                      </a: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/>
                        </a:rPr>
                        <a:t>Loser B</a:t>
                      </a: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  3,0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720901"/>
                  </a:ext>
                </a:extLst>
              </a:tr>
              <a:tr h="1005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5</a:t>
                      </a:r>
                      <a:r>
                        <a:rPr lang="en-US" sz="800" b="1" baseline="3000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Place</a:t>
                      </a: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386354"/>
                  </a:ext>
                </a:extLst>
              </a:tr>
              <a:tr h="1005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 </a:t>
                      </a: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5,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4, (6)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G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C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855331"/>
                  </a:ext>
                </a:extLst>
              </a:tr>
              <a:tr h="1005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2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,6,(8)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80893"/>
                  </a:ext>
                </a:extLst>
              </a:tr>
              <a:tr h="1005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</a:t>
                      </a:r>
                    </a:p>
                  </a:txBody>
                  <a:tcPr marL="37914" marR="379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204786"/>
                  </a:ext>
                </a:extLst>
              </a:tr>
              <a:tr h="1005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H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D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14" marR="379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76755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308422" y="5830851"/>
            <a:ext cx="3382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#1 Doubles</a:t>
            </a:r>
          </a:p>
        </p:txBody>
      </p:sp>
    </p:spTree>
    <p:extLst>
      <p:ext uri="{BB962C8B-B14F-4D97-AF65-F5344CB8AC3E}">
        <p14:creationId xmlns:p14="http://schemas.microsoft.com/office/powerpoint/2010/main" val="1698581091"/>
      </p:ext>
    </p:extLst>
  </p:cSld>
  <p:clrMapOvr>
    <a:masterClrMapping/>
  </p:clrMapOvr>
  <p:transition spd="med" advTm="10791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logo, arrow&#10;&#10;Description automatically generated">
            <a:extLst>
              <a:ext uri="{FF2B5EF4-FFF2-40B4-BE49-F238E27FC236}">
                <a16:creationId xmlns:a16="http://schemas.microsoft.com/office/drawing/2014/main" id="{2B87834E-9BFD-7015-0897-12E10D9AD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396" y="5871745"/>
            <a:ext cx="928601" cy="9139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79"/>
            <a:ext cx="12191991" cy="68326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511334"/>
              </p:ext>
            </p:extLst>
          </p:nvPr>
        </p:nvGraphicFramePr>
        <p:xfrm>
          <a:off x="3052" y="-223214"/>
          <a:ext cx="12191991" cy="7081214"/>
        </p:xfrm>
        <a:graphic>
          <a:graphicData uri="http://schemas.openxmlformats.org/drawingml/2006/table">
            <a:tbl>
              <a:tblPr/>
              <a:tblGrid>
                <a:gridCol w="1348025">
                  <a:extLst>
                    <a:ext uri="{9D8B030D-6E8A-4147-A177-3AD203B41FA5}">
                      <a16:colId xmlns:a16="http://schemas.microsoft.com/office/drawing/2014/main" val="1245618142"/>
                    </a:ext>
                  </a:extLst>
                </a:gridCol>
                <a:gridCol w="1348025">
                  <a:extLst>
                    <a:ext uri="{9D8B030D-6E8A-4147-A177-3AD203B41FA5}">
                      <a16:colId xmlns:a16="http://schemas.microsoft.com/office/drawing/2014/main" val="567655674"/>
                    </a:ext>
                  </a:extLst>
                </a:gridCol>
                <a:gridCol w="1348025">
                  <a:extLst>
                    <a:ext uri="{9D8B030D-6E8A-4147-A177-3AD203B41FA5}">
                      <a16:colId xmlns:a16="http://schemas.microsoft.com/office/drawing/2014/main" val="3713166211"/>
                    </a:ext>
                  </a:extLst>
                </a:gridCol>
                <a:gridCol w="1348025">
                  <a:extLst>
                    <a:ext uri="{9D8B030D-6E8A-4147-A177-3AD203B41FA5}">
                      <a16:colId xmlns:a16="http://schemas.microsoft.com/office/drawing/2014/main" val="1017769191"/>
                    </a:ext>
                  </a:extLst>
                </a:gridCol>
                <a:gridCol w="1348025">
                  <a:extLst>
                    <a:ext uri="{9D8B030D-6E8A-4147-A177-3AD203B41FA5}">
                      <a16:colId xmlns:a16="http://schemas.microsoft.com/office/drawing/2014/main" val="2618321760"/>
                    </a:ext>
                  </a:extLst>
                </a:gridCol>
                <a:gridCol w="1348025">
                  <a:extLst>
                    <a:ext uri="{9D8B030D-6E8A-4147-A177-3AD203B41FA5}">
                      <a16:colId xmlns:a16="http://schemas.microsoft.com/office/drawing/2014/main" val="3270268829"/>
                    </a:ext>
                  </a:extLst>
                </a:gridCol>
                <a:gridCol w="1348025">
                  <a:extLst>
                    <a:ext uri="{9D8B030D-6E8A-4147-A177-3AD203B41FA5}">
                      <a16:colId xmlns:a16="http://schemas.microsoft.com/office/drawing/2014/main" val="353296428"/>
                    </a:ext>
                  </a:extLst>
                </a:gridCol>
                <a:gridCol w="1348025">
                  <a:extLst>
                    <a:ext uri="{9D8B030D-6E8A-4147-A177-3AD203B41FA5}">
                      <a16:colId xmlns:a16="http://schemas.microsoft.com/office/drawing/2014/main" val="1463075171"/>
                    </a:ext>
                  </a:extLst>
                </a:gridCol>
                <a:gridCol w="1407791">
                  <a:extLst>
                    <a:ext uri="{9D8B030D-6E8A-4147-A177-3AD203B41FA5}">
                      <a16:colId xmlns:a16="http://schemas.microsoft.com/office/drawing/2014/main" val="143943295"/>
                    </a:ext>
                  </a:extLst>
                </a:gridCol>
              </a:tblGrid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 Tourn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DATE: 3-2-22</a:t>
                      </a:r>
                      <a:endParaRPr lang="en-ZW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#2 Doubles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i="1" u="sng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UTC</a:t>
                      </a: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301794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70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836750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Hague/Mora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95409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  2,2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Edmond North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North 0,0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 3,1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556102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7</a:t>
                      </a:r>
                      <a:r>
                        <a:rPr lang="en-US" sz="800" b="1" baseline="30000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th</a:t>
                      </a:r>
                      <a:r>
                        <a:rPr lang="en-US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Place</a:t>
                      </a: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191577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SS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Johnson/Wadley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84156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Owasso 0,0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E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Heritage Hall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A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North 2,2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181870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897014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Gary/Payne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264599"/>
                  </a:ext>
                </a:extLst>
              </a:tr>
              <a:tr h="1317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Owasso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Owasso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Stillwater 4,2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217511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427819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Owasso 4,1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Beyer/Bruce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North 1,0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63938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Still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706372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527876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Hamma/Lane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205787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Broken Arrow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BA 1,0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839238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793049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 2,4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F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Butler/Imlay</a:t>
                      </a:r>
                      <a:endParaRPr lang="en-US"/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  <a:endParaRPr lang="en-ZW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621597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NOAH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072714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491711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Farr/White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73203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BTW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 4,3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11192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OW   2,4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BTW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BA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N  6,2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54217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Consolation Champ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 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Allen/Block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Bix 1,1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Champion</a:t>
                      </a:r>
                      <a:endParaRPr lang="en-ZW" sz="800" b="1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168787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11th Place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BK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800" b="1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182389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4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,3-4 </a:t>
                      </a:r>
                      <a:r>
                        <a:rPr lang="en-ZW" sz="800" b="1" u="none" dirty="0" err="1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Inj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Def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481561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Henson/Whitney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779598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McAlester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Bixby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 0,0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3369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98455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 5,1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G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Jurkiewicz/Trammell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  <a:endParaRPr lang="en-ZW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Bixby 1,3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015448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MCA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094245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137566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Burns/Lanter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07778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Metro Christian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 2,4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506349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914797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Union 0,2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Conner/Raval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 3,5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695912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Union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410754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573482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Rodgers/Witte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81678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SS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Cascia Hall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 2,0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403670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19256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 1,1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H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Eubanks/Russell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D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 0,1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6168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Sand Springs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370172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876222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Gund/Martin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374530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River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River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Ed Mem 0,0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210481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03889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Bowling/D. Morrison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351955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>
                          <a:effectLst/>
                          <a:latin typeface="Times New Roman"/>
                        </a:rPr>
                        <a:t>Edmond Memorial</a:t>
                      </a:r>
                      <a:endParaRPr lang="en-US"/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Stillwater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710698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HH 5,3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E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A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Still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285047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u="sng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4</a:t>
                      </a:r>
                      <a:r>
                        <a:rPr lang="en-ZW" sz="800" b="1" u="none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,2 11-9</a:t>
                      </a:r>
                      <a:endParaRPr lang="en-ZW" sz="800" b="1" u="sng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97182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NOAH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BK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51163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 err="1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</a:t>
                      </a: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  2,6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 dirty="0">
                          <a:effectLst/>
                          <a:latin typeface="Times New Roman"/>
                        </a:rPr>
                        <a:t>Loser F</a:t>
                      </a:r>
                      <a:endParaRPr lang="en-ZW" sz="800" b="1" i="1" kern="0" dirty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Times New Roman"/>
                        </a:rPr>
                        <a:t>Loser B</a:t>
                      </a:r>
                      <a:endParaRPr lang="en-ZW" sz="800" b="1" i="1" dirty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dirty="0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  4,6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067687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McAlester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8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Place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731290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McAlester 2,2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G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C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Metro 1,2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541039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311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SS</a:t>
                      </a: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800" b="1" dirty="0">
                          <a:effectLst/>
                          <a:latin typeface="Arial"/>
                          <a:ea typeface="Times New Roman" panose="02020603050405020304" pitchFamily="18" charset="0"/>
                          <a:cs typeface="Times New Roman"/>
                        </a:rPr>
                        <a:t>CH</a:t>
                      </a:r>
                    </a:p>
                  </a:txBody>
                  <a:tcPr marL="37479" marR="374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090164"/>
                  </a:ext>
                </a:extLst>
              </a:tr>
              <a:tr h="117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kern="0">
                          <a:effectLst/>
                          <a:latin typeface="Times New Roman"/>
                        </a:rPr>
                        <a:t>Loser H</a:t>
                      </a:r>
                      <a:endParaRPr lang="en-ZW" sz="800" b="1" i="1" kern="0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Times New Roman"/>
                        </a:rPr>
                        <a:t>Loser D</a:t>
                      </a:r>
                      <a:endParaRPr lang="en-ZW" sz="800" b="1" i="1">
                        <a:effectLst/>
                        <a:latin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800" b="1">
                        <a:effectLst/>
                        <a:latin typeface="Arial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79" marR="374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64253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404674" y="5934670"/>
            <a:ext cx="3382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#2 Doubles</a:t>
            </a:r>
          </a:p>
        </p:txBody>
      </p:sp>
    </p:spTree>
    <p:extLst>
      <p:ext uri="{BB962C8B-B14F-4D97-AF65-F5344CB8AC3E}">
        <p14:creationId xmlns:p14="http://schemas.microsoft.com/office/powerpoint/2010/main" val="407416353"/>
      </p:ext>
    </p:extLst>
  </p:cSld>
  <p:clrMapOvr>
    <a:masterClrMapping/>
  </p:clrMapOvr>
  <p:transition spd="med" advTm="11165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7F73CFED54F3428063EE2A46C6BA7F" ma:contentTypeVersion="7" ma:contentTypeDescription="Create a new document." ma:contentTypeScope="" ma:versionID="72529fe5a8d1525a8e9b15ad1363e2c0">
  <xsd:schema xmlns:xsd="http://www.w3.org/2001/XMLSchema" xmlns:xs="http://www.w3.org/2001/XMLSchema" xmlns:p="http://schemas.microsoft.com/office/2006/metadata/properties" xmlns:ns3="c554662b-605b-4a89-a118-b69aa1b4b754" xmlns:ns4="bb6115f3-f2eb-4a22-993f-a0f3672c703f" targetNamespace="http://schemas.microsoft.com/office/2006/metadata/properties" ma:root="true" ma:fieldsID="ddcebe8b3b1f30a0e0e3173695eb28c7" ns3:_="" ns4:_="">
    <xsd:import namespace="c554662b-605b-4a89-a118-b69aa1b4b754"/>
    <xsd:import namespace="bb6115f3-f2eb-4a22-993f-a0f3672c703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54662b-605b-4a89-a118-b69aa1b4b7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115f3-f2eb-4a22-993f-a0f3672c70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91548D-2836-4E46-9469-2A35A5DBE7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B2C7F4-40B2-4326-912A-BD0A6F6C9B42}">
  <ds:schemaRefs>
    <ds:schemaRef ds:uri="bb6115f3-f2eb-4a22-993f-a0f3672c703f"/>
    <ds:schemaRef ds:uri="c554662b-605b-4a89-a118-b69aa1b4b7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4EC9805-74D1-42CF-9F2F-DFA47FE4BF82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c554662b-605b-4a89-a118-b69aa1b4b754"/>
    <ds:schemaRef ds:uri="bb6115f3-f2eb-4a22-993f-a0f3672c703f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1283</Words>
  <Application>Microsoft Office PowerPoint</Application>
  <PresentationFormat>Widescreen</PresentationFormat>
  <Paragraphs>792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Ashley, Tyler</dc:creator>
  <cp:lastModifiedBy>Gannon, Kevin</cp:lastModifiedBy>
  <cp:revision>3</cp:revision>
  <cp:lastPrinted>2025-03-03T13:24:05Z</cp:lastPrinted>
  <dcterms:created xsi:type="dcterms:W3CDTF">2019-03-07T19:42:07Z</dcterms:created>
  <dcterms:modified xsi:type="dcterms:W3CDTF">2025-03-04T15:32:56Z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0x0101001A7F73CFED54F3428063EE2A46C6BA7F</vt:lpwstr>
  </property>
  <property fmtid="{D5CDD505-2E9C-101B-9397-08002B2CF9AE}" pid="3" name="MSIP_Label_63dd00df-010c-4647-b299-918823b7a4f3_SetDate">
    <vt:lpwstr>2025-02-27T18:19:22Z</vt:lpwstr>
  </property>
  <property fmtid="{D5CDD505-2E9C-101B-9397-08002B2CF9AE}" pid="4" name="MSIP_Label_63dd00df-010c-4647-b299-918823b7a4f3_SiteId">
    <vt:lpwstr>7a734afc-57e3-40d0-97f2-024f9b148309</vt:lpwstr>
  </property>
  <property fmtid="{D5CDD505-2E9C-101B-9397-08002B2CF9AE}" pid="5" name="MSIP_Label_63dd00df-010c-4647-b299-918823b7a4f3_Method">
    <vt:lpwstr>Standard</vt:lpwstr>
  </property>
  <property fmtid="{D5CDD505-2E9C-101B-9397-08002B2CF9AE}" pid="6" name="MSIP_Label_63dd00df-010c-4647-b299-918823b7a4f3_ContentBits">
    <vt:lpwstr>0</vt:lpwstr>
  </property>
  <property fmtid="{D5CDD505-2E9C-101B-9397-08002B2CF9AE}" pid="7" name="MSIP_Label_63dd00df-010c-4647-b299-918823b7a4f3_Name">
    <vt:lpwstr>defa4170-0d19-0005-0004-bc88714345d2</vt:lpwstr>
  </property>
  <property fmtid="{D5CDD505-2E9C-101B-9397-08002B2CF9AE}" pid="8" name="MSIP_Label_63dd00df-010c-4647-b299-918823b7a4f3_Enabled">
    <vt:lpwstr>true</vt:lpwstr>
  </property>
  <property fmtid="{D5CDD505-2E9C-101B-9397-08002B2CF9AE}" pid="9" name="MSIP_Label_63dd00df-010c-4647-b299-918823b7a4f3_Tag">
    <vt:lpwstr>10, 3, 0, 2</vt:lpwstr>
  </property>
  <property fmtid="{D5CDD505-2E9C-101B-9397-08002B2CF9AE}" pid="10" name="MSIP_Label_63dd00df-010c-4647-b299-918823b7a4f3_ActionId">
    <vt:lpwstr>204441f3-fc63-4d63-93e4-883b704bcce1</vt:lpwstr>
  </property>
</Properties>
</file>